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2"/>
  </p:handoutMasterIdLst>
  <p:sldIdLst>
    <p:sldId id="256" r:id="rId2"/>
    <p:sldId id="262" r:id="rId3"/>
    <p:sldId id="271" r:id="rId4"/>
    <p:sldId id="257" r:id="rId5"/>
    <p:sldId id="286" r:id="rId6"/>
    <p:sldId id="289" r:id="rId7"/>
    <p:sldId id="288" r:id="rId8"/>
    <p:sldId id="290" r:id="rId9"/>
    <p:sldId id="291" r:id="rId10"/>
    <p:sldId id="29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7E8"/>
    <a:srgbClr val="E3EFCD"/>
    <a:srgbClr val="0B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D3147E7-8433-4050-9509-957402A93F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83E81C-B8C5-43AB-BFDA-C23DB100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99BF4-0495-4577-82AB-D9E1087870AF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F3EF01-8305-4901-84B8-6E1987B42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997AA2-EF18-4A9B-9C17-AFAE2414E7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AE31-FD74-49C5-9E34-0F281658C1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2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9149E-4484-464E-9F90-78D4E318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197254-1E3D-4326-9D65-098E2C4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B10BA-7921-4FB4-9905-20868FBA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26FB1E-750F-4A24-A8D0-F0244C6A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3">
            <a:extLst>
              <a:ext uri="{FF2B5EF4-FFF2-40B4-BE49-F238E27FC236}">
                <a16:creationId xmlns:a16="http://schemas.microsoft.com/office/drawing/2014/main" id="{A3207B87-5B75-432E-BBF0-248CF8790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59DD4B65-7675-47C9-AE8B-AF1B39F14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A920900-F388-4593-A08F-6817FC818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5BC7CB39-39F9-42B5-AC20-A5EF0ED04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DBCEE3-58B9-425D-82AA-ECACF60B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3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E996F890-EC38-4DE9-A9C7-736E2056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67D219C-53E0-402A-954D-9FA79F10E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65DA866-CFB8-4423-9B3E-298A26B8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AB8B1D2-FB3D-402A-AD60-80D34DB9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8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192EA4F1-5A57-41CA-9E60-F330D91BE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F77B1FB7-0461-4269-875D-9DF4FA7E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7">
            <a:extLst>
              <a:ext uri="{FF2B5EF4-FFF2-40B4-BE49-F238E27FC236}">
                <a16:creationId xmlns:a16="http://schemas.microsoft.com/office/drawing/2014/main" id="{8B99B310-E20D-4768-9BBE-B4C8FA78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FAA5411A-7EF5-4E70-89DC-EF2A39C2F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1C64C277-5102-4097-9DD5-47D621AA6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FE692B55-49A2-4F81-AC58-A242659C7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E5920028-7261-4AD7-8C5B-D798358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80DD9A0F-3DDB-4C71-9839-C38AA71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80841AB-F11A-4E9E-AE89-A81687C9F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708B5E8-DE91-410F-B8A1-28C52C1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8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74" r:id="rId4"/>
    <p:sldLayoutId id="214748367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68" r:id="rId12"/>
    <p:sldLayoutId id="2147483667" r:id="rId13"/>
    <p:sldLayoutId id="2147483661" r:id="rId14"/>
    <p:sldLayoutId id="2147483664" r:id="rId15"/>
    <p:sldLayoutId id="2147483662" r:id="rId16"/>
    <p:sldLayoutId id="2147483669" r:id="rId17"/>
    <p:sldLayoutId id="2147483670" r:id="rId18"/>
    <p:sldLayoutId id="2147483658" r:id="rId19"/>
    <p:sldLayoutId id="2147483659" r:id="rId20"/>
    <p:sldLayoutId id="2147483671" r:id="rId2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.png"/><Relationship Id="rId7" Type="http://schemas.openxmlformats.org/officeDocument/2006/relationships/image" Target="../media/image200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916CE2-AEA3-43F5-992C-13E686AF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ALICE 13TeV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𝑎𝑠𝑠𝑜𝑐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(3.1)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𝑡𝑟𝑖𝑔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𝑝𝑎𝑖𝑟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(3.2)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altLang="ko-KR" b="1" dirty="0">
                    <a:latin typeface="Baskerville Old Face" panose="02020602080505020303" pitchFamily="18" charset="0"/>
                  </a:rPr>
                  <a:t> normalization factor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𝑡𝑟𝑖𝑔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𝑝𝑎𝑖𝑟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(3.3)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pPr lvl="1"/>
                <a:r>
                  <a:rPr lang="en-US" altLang="ko-KR" dirty="0">
                    <a:latin typeface="Baskerville Old Face" panose="02020602080505020303" pitchFamily="18" charset="0"/>
                  </a:rPr>
                  <a:t>The minimum yield(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)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r>
                  <a:rPr lang="en-US" altLang="ko-KR" dirty="0">
                    <a:latin typeface="Cambria Math" panose="02040503050406030204" pitchFamily="18" charset="0"/>
                  </a:rPr>
                  <a:t>Near-side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 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(3.4)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위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near-side jet-like peak yield</a:t>
                </a:r>
                <a:endParaRPr lang="ko-KR" altLang="en-US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217BA334-1DD6-43B1-A31E-E853FA126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3072780"/>
                  </p:ext>
                </p:extLst>
              </p:nvPr>
            </p:nvGraphicFramePr>
            <p:xfrm>
              <a:off x="1470402" y="2168380"/>
              <a:ext cx="9251196" cy="4598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1866">
                      <a:extLst>
                        <a:ext uri="{9D8B030D-6E8A-4147-A177-3AD203B41FA5}">
                          <a16:colId xmlns:a16="http://schemas.microsoft.com/office/drawing/2014/main" val="1853100939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4294616465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1620595281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1277972044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2974839211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3042471860"/>
                        </a:ext>
                      </a:extLst>
                    </a:gridCol>
                  </a:tblGrid>
                  <a:tr h="47357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6908680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0.001142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0.001465</a:t>
                          </a:r>
                        </a:p>
                      </a:txBody>
                      <a:tcPr marL="9525" marR="9525" marT="9525" marB="0" anchor="ctr">
                        <a:solidFill>
                          <a:srgbClr val="E3EF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0.001087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8652783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0.001018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0.001117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0.001009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538875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0.000766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0.000823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17758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0.001393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0.000778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0.001212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0.000704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353436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0.000445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0.000549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0.000397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0.000622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92242887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0.000739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0.000725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3249629"/>
                      </a:ext>
                    </a:extLst>
                  </a:tr>
                  <a:tr h="41252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0.002275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0.002012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0.002219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0.002001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2159986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0.000627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0.000502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0.000911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896422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0.000781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0.000841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0.000914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04440334"/>
                      </a:ext>
                    </a:extLst>
                  </a:tr>
                  <a:tr h="41252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Average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0.00106169</a:t>
                          </a:r>
                        </a:p>
                      </a:txBody>
                      <a:tcPr marL="9525" marR="9525" marT="9525" marB="0" anchor="ctr">
                        <a:solidFill>
                          <a:srgbClr val="F1F7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0.0009713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0.0010531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0.0009911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44031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217BA334-1DD6-43B1-A31E-E853FA126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3072780"/>
                  </p:ext>
                </p:extLst>
              </p:nvPr>
            </p:nvGraphicFramePr>
            <p:xfrm>
              <a:off x="1470402" y="2168380"/>
              <a:ext cx="9251196" cy="4598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1866">
                      <a:extLst>
                        <a:ext uri="{9D8B030D-6E8A-4147-A177-3AD203B41FA5}">
                          <a16:colId xmlns:a16="http://schemas.microsoft.com/office/drawing/2014/main" val="1853100939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4294616465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1620595281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1277972044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2974839211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3042471860"/>
                        </a:ext>
                      </a:extLst>
                    </a:gridCol>
                  </a:tblGrid>
                  <a:tr h="47357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6908680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58519" r="-501581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0.001142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0.001465</a:t>
                          </a:r>
                        </a:p>
                      </a:txBody>
                      <a:tcPr marL="9525" marR="9525" marT="9525" marB="0" anchor="ctr">
                        <a:solidFill>
                          <a:srgbClr val="E3EF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0.001087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8652783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0.001018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0.001117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0.001009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538875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157353" r="-501581" b="-3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0.000766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0.000823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17758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0.001393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0.000778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0.001212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0.000704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353436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257353" r="-501581" b="-2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0.000445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0.000549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0.000397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0.000622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92242887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0.000739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0.000725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3249629"/>
                      </a:ext>
                    </a:extLst>
                  </a:tr>
                  <a:tr h="4125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714706" r="-501581" b="-31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0.002275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0.002012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0.002219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0.002001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2159986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410370" r="-501581" b="-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0.000627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0.000502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0.000911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896422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0.000781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0.000841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0.000914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04440334"/>
                      </a:ext>
                    </a:extLst>
                  </a:tr>
                  <a:tr h="41252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Average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0.00106169</a:t>
                          </a:r>
                        </a:p>
                      </a:txBody>
                      <a:tcPr marL="9525" marR="9525" marT="9525" marB="0" anchor="ctr">
                        <a:solidFill>
                          <a:srgbClr val="F1F7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0.0009713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0.0010531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0.0009911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44031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10D5C50-5298-49CF-B1B2-F25E443602D7}"/>
              </a:ext>
            </a:extLst>
          </p:cNvPr>
          <p:cNvSpPr txBox="1"/>
          <p:nvPr/>
        </p:nvSpPr>
        <p:spPr>
          <a:xfrm>
            <a:off x="1024387" y="503340"/>
            <a:ext cx="420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Standard Deviation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9802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7AF3627-FE74-4680-B348-E021DBE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CMS, ALICE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Long-range : ALICE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.6&lt;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endParaRPr lang="en-US" altLang="ko-KR" dirty="0"/>
              </a:p>
              <a:p>
                <a:pPr marL="1828800" lvl="4" indent="0">
                  <a:buNone/>
                </a:pPr>
                <a:r>
                  <a:rPr lang="en-US" altLang="ko-KR" sz="2000" dirty="0"/>
                  <a:t>  CMS   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2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dirty="0"/>
                  <a:t>High multiplicity : ALICE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0~0.1%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				  CMS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trk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offline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≥105 →0~0.03%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지금까지 </a:t>
                </a:r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Correlation</a:t>
                </a:r>
                <a:r>
                  <a:rPr lang="ko-KR" altLang="en-US" dirty="0"/>
                  <a:t>을 그릴 때에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그냥 적분을 하였음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ALICE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(3.2)</a:t>
                </a:r>
                <a:r>
                  <a:rPr lang="ko-KR" altLang="en-US" dirty="0"/>
                  <a:t>의 식을 이용하여 적분하여 다시 그려봐야 함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은 있지만</a:t>
                </a:r>
                <a:r>
                  <a:rPr lang="en-US" altLang="ko-KR" dirty="0"/>
                  <a:t>, ALICE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이 없어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그릴 수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4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BBC862-5402-4E36-BB42-91E6B9DE0771}"/>
              </a:ext>
            </a:extLst>
          </p:cNvPr>
          <p:cNvSpPr/>
          <p:nvPr/>
        </p:nvSpPr>
        <p:spPr>
          <a:xfrm>
            <a:off x="0" y="4017794"/>
            <a:ext cx="12192000" cy="2840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FD7DE-0FAC-4F73-96F6-0682E5A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계산식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Correlation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subHide m:val="on"/>
                                        <m:supHide m:val="on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4AFCB59-79DC-408A-B149-C9DCC6A9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35" y="4017794"/>
            <a:ext cx="3836565" cy="2639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8214DA-D37C-4BFC-9593-512254CBC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/>
          <a:stretch/>
        </p:blipFill>
        <p:spPr>
          <a:xfrm>
            <a:off x="0" y="4017794"/>
            <a:ext cx="8355435" cy="23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64646" y="1308683"/>
                <a:ext cx="3333676" cy="233593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latinLnBrk="0"/>
                <a:r>
                  <a:rPr lang="en-US" altLang="ko-KR" sz="2000" b="0" i="1" dirty="0"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br>
                  <a:rPr lang="en-US" altLang="ko-KR" sz="2000" b="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64646" y="1308683"/>
                <a:ext cx="3333676" cy="2335931"/>
              </a:xfrm>
              <a:blipFill>
                <a:blip r:embed="rId7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=0.585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0.81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 xmlns="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  <a:blipFill>
                <a:blip r:embed="rId9"/>
                <a:stretch>
                  <a:fillRect t="-33028" r="-7246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1948EA-4A15-4301-B116-3A8A1E28F4BA}"/>
              </a:ext>
            </a:extLst>
          </p:cNvPr>
          <p:cNvGrpSpPr/>
          <p:nvPr/>
        </p:nvGrpSpPr>
        <p:grpSpPr>
          <a:xfrm>
            <a:off x="1161188" y="-1"/>
            <a:ext cx="4802177" cy="6804000"/>
            <a:chOff x="455731" y="852"/>
            <a:chExt cx="4802177" cy="6804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B53F19-2EA2-4419-84A8-A98FB84D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5731" y="2268852"/>
              <a:ext cx="4802177" cy="2268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F49656E-11B9-4F98-B57C-12827BC84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731" y="4536852"/>
              <a:ext cx="4802177" cy="226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2FDCF33-5609-4F70-AADB-B89F33BD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731" y="852"/>
              <a:ext cx="4802177" cy="22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48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48DF99-87FF-48D5-8534-F109BC8B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78" y="2337789"/>
            <a:ext cx="5988233" cy="3150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16337A-3ECC-4B24-B9A6-73BBB641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5" y="148909"/>
            <a:ext cx="5195018" cy="3150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BC0B49-A5EF-4A66-859B-D59815AD8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51" y="3299034"/>
            <a:ext cx="5416408" cy="32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D56F8AF-F608-46DC-924E-54370BD99FA1}"/>
              </a:ext>
            </a:extLst>
          </p:cNvPr>
          <p:cNvSpPr txBox="1">
            <a:spLocks/>
          </p:cNvSpPr>
          <p:nvPr/>
        </p:nvSpPr>
        <p:spPr>
          <a:xfrm>
            <a:off x="8670183" y="1468772"/>
            <a:ext cx="35218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1. ALICE Fitting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306B8539-5643-4169-8BA0-CE21FD6AD1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0182" y="2078372"/>
                <a:ext cx="3275741" cy="37417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=0.51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=0.8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𝑛𝑛</m:t>
                            </m:r>
                          </m:sub>
                        </m:sSub>
                      </m:e>
                    </m:rad>
                    <m:r>
                      <a:rPr lang="en-US" altLang="ko-KR" i="1">
                        <a:latin typeface="Cambria Math" panose="02040503050406030204" pitchFamily="18" charset="0"/>
                      </a:rPr>
                      <m:t>=13000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=0.052779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=0.5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306B8539-5643-4169-8BA0-CE21FD6AD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182" y="2078372"/>
                <a:ext cx="3275741" cy="3741738"/>
              </a:xfrm>
              <a:prstGeom prst="rect">
                <a:avLst/>
              </a:prstGeom>
              <a:blipFill>
                <a:blip r:embed="rId2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BCD927-AAEA-468B-AD0A-E71ADFD217EE}"/>
              </a:ext>
            </a:extLst>
          </p:cNvPr>
          <p:cNvGrpSpPr/>
          <p:nvPr/>
        </p:nvGrpSpPr>
        <p:grpSpPr>
          <a:xfrm>
            <a:off x="0" y="455103"/>
            <a:ext cx="8670182" cy="5947794"/>
            <a:chOff x="0" y="455103"/>
            <a:chExt cx="8670182" cy="594779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EDDB34C-1721-4812-AF8B-DA954DD9FA09}"/>
                </a:ext>
              </a:extLst>
            </p:cNvPr>
            <p:cNvGrpSpPr/>
            <p:nvPr/>
          </p:nvGrpSpPr>
          <p:grpSpPr>
            <a:xfrm>
              <a:off x="0" y="455103"/>
              <a:ext cx="8670182" cy="5947794"/>
              <a:chOff x="0" y="8389"/>
              <a:chExt cx="7622504" cy="540000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7BD59E9-4297-4C72-A4D8-9148A2CA9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8389"/>
                <a:ext cx="3811252" cy="180000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02E5D03-AAFE-48FA-9052-6E5091D7D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808389"/>
                <a:ext cx="3811252" cy="180000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5F91374-8606-402A-BDF7-6C3A82995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608389"/>
                <a:ext cx="3811252" cy="18000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F04546CA-2D8C-4D22-9586-758192041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1252" y="2708389"/>
                <a:ext cx="3811252" cy="1800000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0AB91B-60F1-474A-A3CA-E0B982786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5091" y="1381598"/>
              <a:ext cx="4335091" cy="2047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50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06C91BE7-A381-4E97-87AD-830936567A23}"/>
              </a:ext>
            </a:extLst>
          </p:cNvPr>
          <p:cNvSpPr txBox="1">
            <a:spLocks/>
          </p:cNvSpPr>
          <p:nvPr/>
        </p:nvSpPr>
        <p:spPr>
          <a:xfrm>
            <a:off x="8674531" y="1582048"/>
            <a:ext cx="351312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CMS Fitting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6">
                <a:extLst>
                  <a:ext uri="{FF2B5EF4-FFF2-40B4-BE49-F238E27FC236}">
                    <a16:creationId xmlns:a16="http://schemas.microsoft.com/office/drawing/2014/main" id="{62A9F93C-E068-4E8E-B481-55101DF564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4532" y="2191648"/>
                <a:ext cx="3036500" cy="37417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1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=0.51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=0.85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𝑛𝑛</m:t>
                            </m:r>
                          </m:sub>
                        </m:sSub>
                      </m:e>
                    </m:rad>
                    <m:r>
                      <a:rPr lang="en-US" altLang="ko-KR" i="1">
                        <a:latin typeface="Cambria Math" panose="02040503050406030204" pitchFamily="18" charset="0"/>
                      </a:rPr>
                      <m:t>=13000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6137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36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1.15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8" name="내용 개체 틀 6">
                <a:extLst>
                  <a:ext uri="{FF2B5EF4-FFF2-40B4-BE49-F238E27FC236}">
                    <a16:creationId xmlns:a16="http://schemas.microsoft.com/office/drawing/2014/main" id="{62A9F93C-E068-4E8E-B481-55101DF5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532" y="2191648"/>
                <a:ext cx="3036500" cy="3741738"/>
              </a:xfrm>
              <a:prstGeom prst="rect">
                <a:avLst/>
              </a:prstGeom>
              <a:blipFill>
                <a:blip r:embed="rId2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391A1C-D51E-4EE3-AABE-B3C3EDE2171E}"/>
              </a:ext>
            </a:extLst>
          </p:cNvPr>
          <p:cNvGrpSpPr/>
          <p:nvPr/>
        </p:nvGrpSpPr>
        <p:grpSpPr>
          <a:xfrm>
            <a:off x="0" y="419306"/>
            <a:ext cx="8674531" cy="6019387"/>
            <a:chOff x="0" y="350240"/>
            <a:chExt cx="8749717" cy="615751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F32F85B-43D1-495D-8DE4-1A9EB6C9892C}"/>
                </a:ext>
              </a:extLst>
            </p:cNvPr>
            <p:cNvGrpSpPr/>
            <p:nvPr/>
          </p:nvGrpSpPr>
          <p:grpSpPr>
            <a:xfrm>
              <a:off x="0" y="350240"/>
              <a:ext cx="8749717" cy="6157519"/>
              <a:chOff x="1066157" y="-44328"/>
              <a:chExt cx="7626321" cy="540838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490350F-D3C3-46E2-B344-DA9879CE1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791" y="1755672"/>
                <a:ext cx="3811252" cy="180000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C51E52E-28F6-4DBC-914D-3BB159E7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6157" y="3564061"/>
                <a:ext cx="3811252" cy="180000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D6D4D54-6E66-4DF8-A592-F6C2AD694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226" y="855672"/>
                <a:ext cx="3811252" cy="18000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BB89676-F987-4C49-BFE6-93274BFCF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9974" y="-44328"/>
                <a:ext cx="3811252" cy="1800000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02A7EA6-2909-42A5-9137-73E60119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90187" y="3428964"/>
              <a:ext cx="4359530" cy="2058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8168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A29DB20-4673-437E-830D-53DE078D8C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4547" y="1375795"/>
                <a:ext cx="3333676" cy="233593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000" dirty="0">
                    <a:latin typeface="Cambria Math" panose="02040503050406030204" pitchFamily="18" charset="0"/>
                  </a:rPr>
                  <a:t>3. </a:t>
                </a:r>
                <a:r>
                  <a:rPr lang="en-US" altLang="ko-KR" sz="2000" i="1" dirty="0">
                    <a:latin typeface="Cambria Math" panose="02040503050406030204" pitchFamily="18" charset="0"/>
                  </a:rPr>
                  <a:t>21.08.31 Fitting </a:t>
                </a:r>
                <a:br>
                  <a:rPr lang="en-US" altLang="ko-KR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10025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A29DB20-4673-437E-830D-53DE078D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547" y="1375795"/>
                <a:ext cx="3333676" cy="2335931"/>
              </a:xfrm>
              <a:prstGeom prst="rect">
                <a:avLst/>
              </a:prstGeom>
              <a:blipFill>
                <a:blip r:embed="rId2"/>
                <a:stretch>
                  <a:fillRect l="-2011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C08C70-7CD4-419B-896D-D70746EE104D}"/>
                  </a:ext>
                </a:extLst>
              </p:cNvPr>
              <p:cNvSpPr txBox="1"/>
              <p:nvPr/>
            </p:nvSpPr>
            <p:spPr>
              <a:xfrm>
                <a:off x="9154547" y="3776753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=0.6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C08C70-7CD4-419B-896D-D70746EE1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547" y="3776753"/>
                <a:ext cx="333367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2EBB3B-B175-4EFF-B5FC-DD7E84CAD8AB}"/>
              </a:ext>
            </a:extLst>
          </p:cNvPr>
          <p:cNvGrpSpPr/>
          <p:nvPr/>
        </p:nvGrpSpPr>
        <p:grpSpPr>
          <a:xfrm>
            <a:off x="83890" y="321895"/>
            <a:ext cx="9087437" cy="6214209"/>
            <a:chOff x="83890" y="321895"/>
            <a:chExt cx="9087437" cy="621420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22970B3-A86E-4B32-B524-B3F28C896B49}"/>
                </a:ext>
              </a:extLst>
            </p:cNvPr>
            <p:cNvGrpSpPr/>
            <p:nvPr/>
          </p:nvGrpSpPr>
          <p:grpSpPr>
            <a:xfrm>
              <a:off x="83890" y="321895"/>
              <a:ext cx="9087435" cy="6214209"/>
              <a:chOff x="503339" y="160820"/>
              <a:chExt cx="9147004" cy="64800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96801BA-D69F-4404-A8AA-93FA3C3F2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339" y="160820"/>
                <a:ext cx="4573502" cy="21600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AB9C5A7-3EB7-4F08-914F-46C4C593A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339" y="2320820"/>
                <a:ext cx="4573502" cy="216000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1BA0A2B-0D8E-4F78-85AD-93FB678B2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339" y="4480820"/>
                <a:ext cx="4573502" cy="216000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6AB55CF-E01F-4719-88F1-D4779471C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841" y="3400820"/>
                <a:ext cx="4573502" cy="216000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E93E4BF-6777-4DD9-82E5-CB0F9B07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7609" y="1283065"/>
              <a:ext cx="4543718" cy="2145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57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21851" y="1443631"/>
                <a:ext cx="3470150" cy="32208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4. </a:t>
                </a:r>
                <a: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endParaRPr lang="en-US" altLang="ko-KR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:r>
                  <a:rPr lang="en-US" altLang="ko-KR" sz="240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=0.585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0.81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4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851" y="1443631"/>
                <a:ext cx="3470150" cy="3220825"/>
              </a:xfrm>
              <a:prstGeom prst="rect">
                <a:avLst/>
              </a:prstGeom>
              <a:blipFill>
                <a:blip r:embed="rId2"/>
                <a:stretch>
                  <a:fillRect l="-2812" b="-26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65FAFA-E98C-402D-9A84-3DFD1BA5AD3C}"/>
              </a:ext>
            </a:extLst>
          </p:cNvPr>
          <p:cNvGrpSpPr/>
          <p:nvPr/>
        </p:nvGrpSpPr>
        <p:grpSpPr>
          <a:xfrm>
            <a:off x="190440" y="421890"/>
            <a:ext cx="8531411" cy="5801201"/>
            <a:chOff x="184751" y="339539"/>
            <a:chExt cx="8531411" cy="580120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10E200B-C1A5-43B5-8133-E084E6218F20}"/>
                </a:ext>
              </a:extLst>
            </p:cNvPr>
            <p:cNvGrpSpPr/>
            <p:nvPr/>
          </p:nvGrpSpPr>
          <p:grpSpPr>
            <a:xfrm>
              <a:off x="184751" y="339539"/>
              <a:ext cx="8531409" cy="5801201"/>
              <a:chOff x="503534" y="325037"/>
              <a:chExt cx="7622504" cy="542900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948C12E-E3FE-4A06-82F1-D0C8B43AD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534" y="2125037"/>
                <a:ext cx="3811252" cy="180000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888453E-8EED-4BC4-BF10-E4C29B6A4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534" y="3954043"/>
                <a:ext cx="3811252" cy="18000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0B2D90B-D0F1-40D7-8130-E13421952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4786" y="3020731"/>
                <a:ext cx="3811252" cy="180000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9291F20-721F-4A63-8D72-B805F9570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534" y="325037"/>
                <a:ext cx="3811252" cy="1800000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66EA4C-1383-4B2B-81CE-27A07BCC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6146" y="1208096"/>
              <a:ext cx="4260016" cy="2011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937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2081</TotalTime>
  <Words>426</Words>
  <Application>Microsoft Office PowerPoint</Application>
  <PresentationFormat>와이드스크린</PresentationFormat>
  <Paragraphs>105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맑은 고딕</vt:lpstr>
      <vt:lpstr>AngsanaUPC</vt:lpstr>
      <vt:lpstr>Arial</vt:lpstr>
      <vt:lpstr>Baskerville Old Face</vt:lpstr>
      <vt:lpstr>Cambria Math</vt:lpstr>
      <vt:lpstr>Century Gothic</vt:lpstr>
      <vt:lpstr>Wingdings 3</vt:lpstr>
      <vt:lpstr>이온</vt:lpstr>
      <vt:lpstr>ALICE 13TeV</vt:lpstr>
      <vt:lpstr>CMS, ALICE</vt:lpstr>
      <vt:lpstr>현재 계산식</vt:lpstr>
      <vt:lpstr>21.08.26 Fitting a=4 T=0.63 GeV q=0.9 GeV m_d=1 GeV √(S_nn )=13000 GeV A_ridge=0.040276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 13TeV</dc:title>
  <dc:creator>김 재성</dc:creator>
  <cp:lastModifiedBy>김 재성</cp:lastModifiedBy>
  <cp:revision>89</cp:revision>
  <dcterms:created xsi:type="dcterms:W3CDTF">2021-08-23T12:01:30Z</dcterms:created>
  <dcterms:modified xsi:type="dcterms:W3CDTF">2021-09-05T10:38:57Z</dcterms:modified>
</cp:coreProperties>
</file>